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1736" r:id="rId2"/>
    <p:sldId id="1396" r:id="rId3"/>
    <p:sldId id="1737" r:id="rId4"/>
    <p:sldId id="1751" r:id="rId5"/>
    <p:sldId id="1741" r:id="rId6"/>
    <p:sldId id="1740" r:id="rId7"/>
    <p:sldId id="1742" r:id="rId8"/>
    <p:sldId id="1749" r:id="rId9"/>
    <p:sldId id="1746" r:id="rId10"/>
    <p:sldId id="1753" r:id="rId11"/>
    <p:sldId id="1744" r:id="rId12"/>
    <p:sldId id="1747" r:id="rId13"/>
    <p:sldId id="1752" r:id="rId14"/>
    <p:sldId id="1748" r:id="rId15"/>
    <p:sldId id="1738" r:id="rId16"/>
    <p:sldId id="1739" r:id="rId17"/>
    <p:sldId id="1732" r:id="rId18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040" autoAdjust="0"/>
  </p:normalViewPr>
  <p:slideViewPr>
    <p:cSldViewPr snapToGrid="0">
      <p:cViewPr varScale="1">
        <p:scale>
          <a:sx n="89" d="100"/>
          <a:sy n="89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1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143877B-123B-48DD-9B2F-1E936D8B3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C5DD4BD-4D5A-4F35-B52E-399097950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815E005-1B97-4DAC-A4E7-9094618A35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78" y="3019838"/>
            <a:ext cx="149974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2438400"/>
            <a:ext cx="8100292" cy="1143000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+mn-ea"/>
              </a:rPr>
              <a:t/>
            </a:r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學位分配模組 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中四學位安排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A0EB5F-A80A-4190-84DC-269C1D49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年度流程 </a:t>
            </a:r>
            <a:r>
              <a:rPr lang="en-US" altLang="zh-TW" dirty="0"/>
              <a:t>&gt; </a:t>
            </a:r>
            <a:r>
              <a:rPr lang="zh-TW" altLang="en-US" dirty="0"/>
              <a:t>編修中三重讀生</a:t>
            </a:r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E95D63-AC77-4A92-9943-6D6E4027D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37" y="1266388"/>
            <a:ext cx="9130725" cy="49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A0EB5F-A80A-4190-84DC-269C1D49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年度流程 </a:t>
            </a:r>
            <a:r>
              <a:rPr lang="en-US" altLang="zh-TW" dirty="0"/>
              <a:t>&gt; </a:t>
            </a:r>
            <a:r>
              <a:rPr lang="zh-TW" altLang="en-US" dirty="0"/>
              <a:t>編修中三重讀生</a:t>
            </a: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F471E5-D817-4C6C-966C-7568746A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36" y="1261872"/>
            <a:ext cx="7876177" cy="514757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2490A09-5471-41A0-9968-3E0B73F02690}"/>
              </a:ext>
            </a:extLst>
          </p:cNvPr>
          <p:cNvSpPr/>
          <p:nvPr/>
        </p:nvSpPr>
        <p:spPr bwMode="auto">
          <a:xfrm>
            <a:off x="9641064" y="5214026"/>
            <a:ext cx="786049" cy="119542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022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A0EB5F-A80A-4190-84DC-269C1D49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年度流程 </a:t>
            </a:r>
            <a:r>
              <a:rPr lang="en-US" altLang="zh-TW" dirty="0"/>
              <a:t>&gt; </a:t>
            </a:r>
            <a:r>
              <a:rPr lang="zh-TW" altLang="en-US" dirty="0"/>
              <a:t>產生評核示標</a:t>
            </a: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49046C-E91E-4268-93CC-6320E0F4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52246"/>
            <a:ext cx="8620125" cy="30099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D764672-57BB-4583-A176-6971F0DA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88" y="2408605"/>
            <a:ext cx="6932451" cy="38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6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2A8CC4-3419-47A0-99C6-63DCE6DA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年度流程 </a:t>
            </a:r>
            <a:r>
              <a:rPr lang="en-US" altLang="zh-TW" dirty="0"/>
              <a:t>&gt; </a:t>
            </a:r>
            <a:r>
              <a:rPr lang="zh-TW" altLang="en-US" dirty="0"/>
              <a:t>編修評核示標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E6DDA6F-1422-4802-B013-453C219A9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57" y="1250689"/>
            <a:ext cx="8831675" cy="518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4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A0EB5F-A80A-4190-84DC-269C1D49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年度流程 </a:t>
            </a:r>
            <a:r>
              <a:rPr lang="en-US" altLang="zh-TW" dirty="0"/>
              <a:t>&gt; </a:t>
            </a:r>
            <a:r>
              <a:rPr lang="zh-TW" altLang="en-US" dirty="0"/>
              <a:t>產生資料檔</a:t>
            </a: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9FA833-184B-496F-89BE-6503C8FDD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12" y="1736368"/>
            <a:ext cx="107156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7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8B5B52-2DE9-4498-8EDC-CCDEF938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中四學位安排 </a:t>
            </a:r>
            <a:r>
              <a:rPr lang="en-US" altLang="zh-TW" dirty="0"/>
              <a:t>&gt; </a:t>
            </a:r>
            <a:r>
              <a:rPr lang="zh-TW" altLang="en-US" dirty="0"/>
              <a:t>查詢 </a:t>
            </a:r>
            <a:r>
              <a:rPr lang="en-US" altLang="zh-TW" dirty="0"/>
              <a:t>&gt; </a:t>
            </a:r>
            <a:r>
              <a:rPr lang="zh-TW" altLang="en-US" dirty="0"/>
              <a:t>中央學位安排結果</a:t>
            </a: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DF5A72E-513C-4D65-A456-DBE390F04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36" y="1267172"/>
            <a:ext cx="8465128" cy="48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EE5407-2825-4B46-BE90-E6F945A7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特別事項 </a:t>
            </a:r>
            <a:r>
              <a:rPr lang="en-US" altLang="zh-TW" dirty="0"/>
              <a:t>&gt; </a:t>
            </a:r>
            <a:r>
              <a:rPr lang="zh-TW" altLang="en-US" dirty="0"/>
              <a:t>再次啓動中四學位安排程序</a:t>
            </a:r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D6CBBF-AF4E-4CA4-B4C9-E933BA8A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33" y="1248064"/>
            <a:ext cx="9715074" cy="218093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5D3A549-44C9-4EE4-9BCE-4251EE59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33" y="3661062"/>
            <a:ext cx="9012393" cy="21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4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2106" y="2881746"/>
            <a:ext cx="6347713" cy="244106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+mj-ea"/>
              </a:rPr>
              <a:t>完</a:t>
            </a:r>
            <a: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61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中四學位安排附屬模組 </a:t>
            </a:r>
            <a:r>
              <a:rPr kumimoji="1" lang="zh-TW" altLang="en-US" sz="3200" kern="1200" dirty="0">
                <a:latin typeface="+mj-ea"/>
              </a:rPr>
              <a:t>- 概覽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2C4B59-A2B2-4463-8C81-BCA92C73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826" y="1662112"/>
            <a:ext cx="2658101" cy="459748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C113D41-573C-4FF4-A8D4-565608BAD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649" y="1662112"/>
            <a:ext cx="2764277" cy="46661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411E51-45CF-44AF-92F1-BD87F87B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中四學位安排 </a:t>
            </a:r>
            <a:r>
              <a:rPr lang="en-US" altLang="zh-TW" dirty="0"/>
              <a:t>&gt; </a:t>
            </a:r>
            <a:r>
              <a:rPr lang="zh-TW" altLang="en-US" dirty="0"/>
              <a:t>報告</a:t>
            </a: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AB7AA58-36A9-4E1F-A8AE-F68BE7C4E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341439"/>
            <a:ext cx="107537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2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>
            <a:extLst>
              <a:ext uri="{FF2B5EF4-FFF2-40B4-BE49-F238E27FC236}">
                <a16:creationId xmlns:a16="http://schemas.microsoft.com/office/drawing/2014/main" id="{7F65A76C-6FF6-457A-B1DE-3940F04D8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8891483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年度流程 </a:t>
            </a:r>
            <a:r>
              <a:rPr kumimoji="1" lang="en-US" altLang="zh-TW" kern="1200" dirty="0">
                <a:latin typeface="+mj-ea"/>
              </a:rPr>
              <a:t>&gt; </a:t>
            </a:r>
            <a:r>
              <a:rPr kumimoji="1" lang="zh-TW" altLang="en-US" kern="1200" dirty="0">
                <a:latin typeface="+mj-ea"/>
              </a:rPr>
              <a:t>開始中四學位安排</a:t>
            </a:r>
            <a:endParaRPr kumimoji="1" lang="zh-TW" altLang="en-US" sz="3200" kern="1200" dirty="0">
              <a:latin typeface="+mj-ea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DF754F7-7508-4128-8745-BF1AE848BD69}"/>
              </a:ext>
            </a:extLst>
          </p:cNvPr>
          <p:cNvGrpSpPr/>
          <p:nvPr/>
        </p:nvGrpSpPr>
        <p:grpSpPr>
          <a:xfrm>
            <a:off x="7170614" y="3184974"/>
            <a:ext cx="4669933" cy="1983727"/>
            <a:chOff x="7170614" y="3203636"/>
            <a:chExt cx="4669933" cy="1983727"/>
          </a:xfrm>
        </p:grpSpPr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A8920373-964D-40E2-AC40-F933F34EBD8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70614" y="3203636"/>
              <a:ext cx="4017553" cy="17666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+mn-ea"/>
                </a:rPr>
                <a:t>確定</a:t>
              </a:r>
              <a:r>
                <a:rPr lang="zh-TW" altLang="en-US" sz="32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+mn-ea"/>
                </a:rPr>
                <a:t> 後</a:t>
              </a:r>
              <a:r>
                <a:rPr lang="en-US" altLang="zh-TW" sz="32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+mn-ea"/>
                </a:rPr>
                <a:t> </a:t>
              </a:r>
            </a:p>
            <a:p>
              <a:pPr algn="ctr" eaLnBrk="1" hangingPunct="1">
                <a:defRPr/>
              </a:pPr>
              <a:r>
                <a:rPr lang="zh-TW" alt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+mn-ea"/>
                </a:rPr>
                <a:t>須交學生名次的學校</a:t>
              </a:r>
              <a:endPara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+mn-ea"/>
              </a:endParaRPr>
            </a:p>
            <a:p>
              <a:pPr algn="ctr" eaLnBrk="1" hangingPunct="1">
                <a:defRPr/>
              </a:pPr>
              <a:r>
                <a:rPr lang="zh-TW" altLang="en-US" sz="32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+mn-ea"/>
                </a:rPr>
                <a:t>才需要完成</a:t>
              </a:r>
              <a:r>
                <a:rPr lang="zh-TW" alt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+mn-ea"/>
                </a:rPr>
                <a:t>程序</a:t>
              </a:r>
              <a:r>
                <a:rPr lang="en-US" altLang="zh-TW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+mn-ea"/>
                </a:rPr>
                <a:t>2</a:t>
              </a:r>
              <a:r>
                <a:rPr lang="zh-TW" alt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+mn-ea"/>
                </a:rPr>
                <a:t>至</a:t>
              </a:r>
              <a:r>
                <a:rPr lang="en-US" altLang="zh-TW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+mn-ea"/>
                </a:rPr>
                <a:t>9</a:t>
              </a:r>
              <a:endPara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+mn-ea"/>
              </a:endParaRPr>
            </a:p>
          </p:txBody>
        </p:sp>
        <p:sp>
          <p:nvSpPr>
            <p:cNvPr id="4" name="箭號: 五邊形 3">
              <a:extLst>
                <a:ext uri="{FF2B5EF4-FFF2-40B4-BE49-F238E27FC236}">
                  <a16:creationId xmlns:a16="http://schemas.microsoft.com/office/drawing/2014/main" id="{CBD7422E-A106-49B5-90EC-D2FA22111D00}"/>
                </a:ext>
              </a:extLst>
            </p:cNvPr>
            <p:cNvSpPr/>
            <p:nvPr/>
          </p:nvSpPr>
          <p:spPr bwMode="auto">
            <a:xfrm>
              <a:off x="7235929" y="3203636"/>
              <a:ext cx="4604618" cy="1983727"/>
            </a:xfrm>
            <a:prstGeom prst="homePlate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B64BD4CB-7AD3-4D8D-B1E2-BDC02F705C01}"/>
              </a:ext>
            </a:extLst>
          </p:cNvPr>
          <p:cNvGrpSpPr/>
          <p:nvPr/>
        </p:nvGrpSpPr>
        <p:grpSpPr>
          <a:xfrm>
            <a:off x="528663" y="3775788"/>
            <a:ext cx="6549384" cy="2149152"/>
            <a:chOff x="1350508" y="1759792"/>
            <a:chExt cx="9229725" cy="264795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3BFFA86-C348-42B7-BC3E-7EC897A28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0508" y="1759792"/>
              <a:ext cx="9229725" cy="264795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97C1D26-31CC-4478-9058-0B85C5ADF582}"/>
                </a:ext>
              </a:extLst>
            </p:cNvPr>
            <p:cNvSpPr/>
            <p:nvPr/>
          </p:nvSpPr>
          <p:spPr bwMode="auto">
            <a:xfrm>
              <a:off x="1350508" y="2985796"/>
              <a:ext cx="832855" cy="5131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0D505CAE-F5EF-4878-9ADD-76A63BBB1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47" y="1254675"/>
            <a:ext cx="66294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7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E02C76-9458-4FEE-AF56-92B941ED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年度流程 </a:t>
            </a:r>
            <a:r>
              <a:rPr lang="en-US" altLang="zh-TW" dirty="0"/>
              <a:t>&gt; </a:t>
            </a:r>
            <a:r>
              <a:rPr lang="zh-TW" altLang="en-US" dirty="0"/>
              <a:t>刪除學生報名紀錄</a:t>
            </a:r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129C6E1-6FC4-4244-A95D-326080809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31" y="1253524"/>
            <a:ext cx="6359735" cy="485991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68805F3-9C80-4246-BD0A-A90F7EC4FA39}"/>
              </a:ext>
            </a:extLst>
          </p:cNvPr>
          <p:cNvSpPr/>
          <p:nvPr/>
        </p:nvSpPr>
        <p:spPr bwMode="auto">
          <a:xfrm>
            <a:off x="588331" y="5820622"/>
            <a:ext cx="680632" cy="29282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0E5F6F-D296-4D12-98F5-F09EB5D4C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27" y="3084236"/>
            <a:ext cx="7965524" cy="390858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FF07703-3B58-45DA-A8AB-2E7795FE4A86}"/>
              </a:ext>
            </a:extLst>
          </p:cNvPr>
          <p:cNvSpPr/>
          <p:nvPr/>
        </p:nvSpPr>
        <p:spPr bwMode="auto">
          <a:xfrm>
            <a:off x="3472116" y="5431019"/>
            <a:ext cx="761902" cy="34691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611D923-F2AA-4F90-8D22-2D7FCD4D23FA}"/>
              </a:ext>
            </a:extLst>
          </p:cNvPr>
          <p:cNvSpPr/>
          <p:nvPr/>
        </p:nvSpPr>
        <p:spPr bwMode="auto">
          <a:xfrm>
            <a:off x="6697462" y="5777932"/>
            <a:ext cx="2926371" cy="34691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436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823F29-A7F9-4D04-BF8A-E6910158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年度流程 </a:t>
            </a:r>
            <a:r>
              <a:rPr lang="en-US" altLang="zh-TW" dirty="0"/>
              <a:t>&gt; </a:t>
            </a:r>
            <a:r>
              <a:rPr lang="zh-TW" altLang="en-US" dirty="0"/>
              <a:t>確定</a:t>
            </a:r>
            <a:r>
              <a:rPr lang="en-US" altLang="zh-TW" dirty="0"/>
              <a:t>/</a:t>
            </a:r>
            <a:r>
              <a:rPr lang="zh-TW" altLang="en-US" dirty="0"/>
              <a:t>重設中四學位安排學生報名紀錄</a:t>
            </a: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E4A3F45-B127-4E35-8D01-F7BD43AC2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36" y="1436915"/>
            <a:ext cx="10182777" cy="43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4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A0EB5F-A80A-4190-84DC-269C1D49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年度流程 </a:t>
            </a:r>
            <a:r>
              <a:rPr lang="en-US" altLang="zh-TW" dirty="0"/>
              <a:t>&gt; </a:t>
            </a:r>
            <a:r>
              <a:rPr lang="zh-TW" altLang="en-US" dirty="0"/>
              <a:t>產生學生報名紀錄及名次 </a:t>
            </a: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C693B0-9562-40A0-80A6-81793500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81" y="1225712"/>
            <a:ext cx="9315450" cy="3324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C018111-F357-4248-AEA2-064E530C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1" y="3312367"/>
            <a:ext cx="8880928" cy="29187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37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98A97D-5029-4650-9C21-C885E8A0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年度流程 </a:t>
            </a:r>
            <a:r>
              <a:rPr lang="en-US" altLang="zh-TW" dirty="0"/>
              <a:t>&gt; </a:t>
            </a:r>
            <a:r>
              <a:rPr lang="zh-TW" altLang="en-US" dirty="0"/>
              <a:t>產生學生報名紀錄及名次 </a:t>
            </a: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CF77DB3-C540-4F24-9BE6-9A002FA3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49" y="1554032"/>
            <a:ext cx="96012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A0EB5F-A80A-4190-84DC-269C1D49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年度流程 </a:t>
            </a:r>
            <a:r>
              <a:rPr lang="en-US" altLang="zh-TW" dirty="0"/>
              <a:t>&gt; </a:t>
            </a:r>
            <a:r>
              <a:rPr lang="zh-TW" altLang="en-US" dirty="0"/>
              <a:t>編修學生名次</a:t>
            </a:r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3125AF-C513-45ED-BA4F-6A69E145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93" y="1201927"/>
            <a:ext cx="9572625" cy="33528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0D72B3D-2132-45A9-946F-BC1998C3A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958" y="3194490"/>
            <a:ext cx="8453293" cy="30923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6DE5B81-EA5B-4202-9E1E-9B1E75530F23}"/>
              </a:ext>
            </a:extLst>
          </p:cNvPr>
          <p:cNvSpPr/>
          <p:nvPr/>
        </p:nvSpPr>
        <p:spPr bwMode="auto">
          <a:xfrm>
            <a:off x="3452958" y="3429000"/>
            <a:ext cx="7501181" cy="34989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718044"/>
      </p:ext>
    </p:extLst>
  </p:cSld>
  <p:clrMapOvr>
    <a:masterClrMapping/>
  </p:clrMapOvr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6818</TotalTime>
  <Words>162</Words>
  <Application>Microsoft Office PowerPoint</Application>
  <PresentationFormat>寬螢幕</PresentationFormat>
  <Paragraphs>24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微軟正黑體</vt:lpstr>
      <vt:lpstr>新細明體</vt:lpstr>
      <vt:lpstr>Calibri</vt:lpstr>
      <vt:lpstr>Cooper Black</vt:lpstr>
      <vt:lpstr>Tahoma</vt:lpstr>
      <vt:lpstr>Trebuchet MS</vt:lpstr>
      <vt:lpstr>Wingdings</vt:lpstr>
      <vt:lpstr>SIM</vt:lpstr>
      <vt:lpstr> 學位分配模組 - 中四學位安排</vt:lpstr>
      <vt:lpstr>中四學位安排附屬模組 - 概覽</vt:lpstr>
      <vt:lpstr>中四學位安排 &gt; 報告</vt:lpstr>
      <vt:lpstr>年度流程 &gt; 開始中四學位安排</vt:lpstr>
      <vt:lpstr>年度流程 &gt; 刪除學生報名紀錄</vt:lpstr>
      <vt:lpstr>年度流程 &gt; 確定/重設中四學位安排學生報名紀錄</vt:lpstr>
      <vt:lpstr>年度流程 &gt; 產生學生報名紀錄及名次 </vt:lpstr>
      <vt:lpstr>年度流程 &gt; 產生學生報名紀錄及名次 </vt:lpstr>
      <vt:lpstr>年度流程 &gt; 編修學生名次</vt:lpstr>
      <vt:lpstr>年度流程 &gt; 編修中三重讀生</vt:lpstr>
      <vt:lpstr>年度流程 &gt; 編修中三重讀生</vt:lpstr>
      <vt:lpstr>年度流程 &gt; 產生評核示標</vt:lpstr>
      <vt:lpstr>年度流程 &gt; 編修評核示標</vt:lpstr>
      <vt:lpstr>年度流程 &gt; 產生資料檔</vt:lpstr>
      <vt:lpstr>中四學位安排 &gt; 查詢 &gt; 中央學位安排結果</vt:lpstr>
      <vt:lpstr>特別事項 &gt; 再次啓動中四學位安排程序</vt:lpstr>
      <vt:lpstr>完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LAW, Yuen-sum Jenny</cp:lastModifiedBy>
  <cp:revision>205</cp:revision>
  <dcterms:created xsi:type="dcterms:W3CDTF">2024-02-09T02:36:06Z</dcterms:created>
  <dcterms:modified xsi:type="dcterms:W3CDTF">2024-06-12T02:00:30Z</dcterms:modified>
</cp:coreProperties>
</file>